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5" r:id="rId1"/>
  </p:sldMasterIdLst>
  <p:sldIdLst>
    <p:sldId id="256" r:id="rId2"/>
    <p:sldId id="257" r:id="rId3"/>
    <p:sldId id="296" r:id="rId4"/>
    <p:sldId id="277" r:id="rId5"/>
    <p:sldId id="300" r:id="rId6"/>
    <p:sldId id="297" r:id="rId7"/>
    <p:sldId id="270" r:id="rId8"/>
    <p:sldId id="289" r:id="rId9"/>
    <p:sldId id="298" r:id="rId10"/>
    <p:sldId id="271" r:id="rId11"/>
    <p:sldId id="285" r:id="rId12"/>
    <p:sldId id="299" r:id="rId13"/>
    <p:sldId id="281" r:id="rId14"/>
    <p:sldId id="286" r:id="rId15"/>
    <p:sldId id="287" r:id="rId16"/>
    <p:sldId id="284" r:id="rId17"/>
    <p:sldId id="264" r:id="rId18"/>
  </p:sldIdLst>
  <p:sldSz cx="12192000" cy="7991475"/>
  <p:notesSz cx="6858000" cy="9144000"/>
  <p:embeddedFontLst>
    <p:embeddedFont>
      <p:font typeface="210 국민체조 L" panose="02020603020101020101" pitchFamily="18" charset="-127"/>
      <p:regular r:id="rId19"/>
    </p:embeddedFont>
    <p:embeddedFont>
      <p:font typeface="210 청춘시대OTF Regular" panose="02020503020101020101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0C5A"/>
    <a:srgbClr val="710D85"/>
    <a:srgbClr val="460853"/>
    <a:srgbClr val="19A1AA"/>
    <a:srgbClr val="358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5220" autoAdjust="0"/>
  </p:normalViewPr>
  <p:slideViewPr>
    <p:cSldViewPr snapToGrid="0">
      <p:cViewPr varScale="1">
        <p:scale>
          <a:sx n="70" d="100"/>
          <a:sy n="70" d="100"/>
        </p:scale>
        <p:origin x="120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3667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8631" y="2288917"/>
            <a:ext cx="7618971" cy="2821678"/>
          </a:xfrm>
        </p:spPr>
        <p:txBody>
          <a:bodyPr anchor="b">
            <a:normAutofit/>
          </a:bodyPr>
          <a:lstStyle>
            <a:lvl1pPr algn="r">
              <a:defRPr sz="5127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631" y="5110598"/>
            <a:ext cx="7618971" cy="1637759"/>
          </a:xfrm>
        </p:spPr>
        <p:txBody>
          <a:bodyPr anchor="t">
            <a:normAutofit/>
          </a:bodyPr>
          <a:lstStyle>
            <a:lvl1pPr marL="0" indent="0" algn="r">
              <a:buNone/>
              <a:defRPr sz="2098" cap="all">
                <a:solidFill>
                  <a:schemeClr val="tx1"/>
                </a:solidFill>
              </a:defRPr>
            </a:lvl1pPr>
            <a:lvl2pPr marL="532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5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8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1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6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96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29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6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3082" y="6840852"/>
            <a:ext cx="1616231" cy="440271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8632" y="6840852"/>
            <a:ext cx="5242849" cy="440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0913" y="6840852"/>
            <a:ext cx="556688" cy="440271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8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5515103"/>
            <a:ext cx="10363200" cy="660407"/>
          </a:xfrm>
        </p:spPr>
        <p:txBody>
          <a:bodyPr anchor="b">
            <a:normAutofit/>
          </a:bodyPr>
          <a:lstStyle>
            <a:lvl1pPr algn="l">
              <a:defRPr sz="2331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9201" y="1086170"/>
            <a:ext cx="9144000" cy="3688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64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6175509"/>
            <a:ext cx="10363200" cy="575312"/>
          </a:xfrm>
        </p:spPr>
        <p:txBody>
          <a:bodyPr>
            <a:normAutofit/>
          </a:bodyPr>
          <a:lstStyle>
            <a:lvl1pPr marL="0" indent="0">
              <a:buNone/>
              <a:defRPr sz="1631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7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710356"/>
            <a:ext cx="10363199" cy="3640560"/>
          </a:xfrm>
        </p:spPr>
        <p:txBody>
          <a:bodyPr anchor="ctr">
            <a:normAutofit/>
          </a:bodyPr>
          <a:lstStyle>
            <a:lvl1pPr algn="l">
              <a:defRPr sz="3729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5061268"/>
            <a:ext cx="10363199" cy="1687089"/>
          </a:xfrm>
        </p:spPr>
        <p:txBody>
          <a:bodyPr anchor="ctr">
            <a:normAutofit/>
          </a:bodyPr>
          <a:lstStyle>
            <a:lvl1pPr marL="0" indent="0" algn="l">
              <a:buNone/>
              <a:defRPr sz="2331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69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314401" y="3206461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32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395" y="836803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3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72154" y="710356"/>
            <a:ext cx="9455063" cy="3196589"/>
          </a:xfrm>
        </p:spPr>
        <p:txBody>
          <a:bodyPr anchor="ctr">
            <a:normAutofit/>
          </a:bodyPr>
          <a:lstStyle>
            <a:lvl1pPr algn="l">
              <a:defRPr sz="3729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8229" y="3906943"/>
            <a:ext cx="9168177" cy="443971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64"/>
            </a:lvl1pPr>
            <a:lvl2pPr marL="532775" indent="0">
              <a:buFontTx/>
              <a:buNone/>
              <a:defRPr/>
            </a:lvl2pPr>
            <a:lvl3pPr marL="1065550" indent="0">
              <a:buFontTx/>
              <a:buNone/>
              <a:defRPr/>
            </a:lvl3pPr>
            <a:lvl4pPr marL="1598325" indent="0">
              <a:buFontTx/>
              <a:buNone/>
              <a:defRPr/>
            </a:lvl4pPr>
            <a:lvl5pPr marL="2131101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6355" y="5061268"/>
            <a:ext cx="10363200" cy="1687089"/>
          </a:xfrm>
        </p:spPr>
        <p:txBody>
          <a:bodyPr anchor="ctr">
            <a:normAutofit/>
          </a:bodyPr>
          <a:lstStyle>
            <a:lvl1pPr marL="0" indent="0" algn="l">
              <a:buNone/>
              <a:defRPr sz="2331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84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835684"/>
            <a:ext cx="10363201" cy="1711560"/>
          </a:xfrm>
        </p:spPr>
        <p:txBody>
          <a:bodyPr anchor="b">
            <a:normAutofit/>
          </a:bodyPr>
          <a:lstStyle>
            <a:lvl1pPr algn="l">
              <a:defRPr sz="3263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547244"/>
            <a:ext cx="10363203" cy="1002605"/>
          </a:xfrm>
        </p:spPr>
        <p:txBody>
          <a:bodyPr anchor="t">
            <a:normAutofit/>
          </a:bodyPr>
          <a:lstStyle>
            <a:lvl1pPr marL="0" indent="0" algn="l">
              <a:buNone/>
              <a:defRPr sz="2098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01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14401" y="3206461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32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395" y="836803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3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72154" y="710356"/>
            <a:ext cx="9455063" cy="3196589"/>
          </a:xfrm>
        </p:spPr>
        <p:txBody>
          <a:bodyPr anchor="ctr">
            <a:normAutofit/>
          </a:bodyPr>
          <a:lstStyle>
            <a:lvl1pPr algn="l">
              <a:defRPr sz="3729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601" y="4528502"/>
            <a:ext cx="10363201" cy="103593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3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5564435"/>
            <a:ext cx="10363201" cy="1183922"/>
          </a:xfrm>
        </p:spPr>
        <p:txBody>
          <a:bodyPr anchor="t">
            <a:normAutofit/>
          </a:bodyPr>
          <a:lstStyle>
            <a:lvl1pPr marL="0" indent="0" algn="l">
              <a:buNone/>
              <a:defRPr sz="1864">
                <a:solidFill>
                  <a:schemeClr val="tx1"/>
                </a:solidFill>
              </a:defRPr>
            </a:lvl1pPr>
            <a:lvl2pPr marL="53277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6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254" y="710356"/>
            <a:ext cx="10363201" cy="319658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63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254" y="4084532"/>
            <a:ext cx="10363201" cy="9767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3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253" y="5061268"/>
            <a:ext cx="10363201" cy="1687089"/>
          </a:xfrm>
        </p:spPr>
        <p:txBody>
          <a:bodyPr anchor="t">
            <a:normAutofit/>
          </a:bodyPr>
          <a:lstStyle>
            <a:lvl1pPr marL="0" indent="0" algn="l">
              <a:buNone/>
              <a:defRPr sz="1864">
                <a:solidFill>
                  <a:schemeClr val="tx1"/>
                </a:solidFill>
              </a:defRPr>
            </a:lvl1pPr>
            <a:lvl2pPr marL="53277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35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710355"/>
            <a:ext cx="10363200" cy="1696956"/>
          </a:xfrm>
        </p:spPr>
        <p:txBody>
          <a:bodyPr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75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305" y="710354"/>
            <a:ext cx="2235495" cy="6038004"/>
          </a:xfrm>
        </p:spPr>
        <p:txBody>
          <a:bodyPr vert="eaVert"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10354"/>
            <a:ext cx="7986912" cy="603800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2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9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3855416"/>
            <a:ext cx="10363200" cy="1711560"/>
          </a:xfrm>
        </p:spPr>
        <p:txBody>
          <a:bodyPr anchor="b">
            <a:normAutofit/>
          </a:bodyPr>
          <a:lstStyle>
            <a:lvl1pPr algn="l">
              <a:defRPr sz="3729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5566976"/>
            <a:ext cx="10363200" cy="1002605"/>
          </a:xfrm>
        </p:spPr>
        <p:txBody>
          <a:bodyPr anchor="t">
            <a:normAutofit/>
          </a:bodyPr>
          <a:lstStyle>
            <a:lvl1pPr marL="0" indent="0" algn="l">
              <a:buNone/>
              <a:defRPr sz="2098" cap="all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496104"/>
            <a:ext cx="5084064" cy="4252255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8737" y="2496105"/>
            <a:ext cx="5084064" cy="425225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4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307" y="2584897"/>
            <a:ext cx="4720804" cy="671505"/>
          </a:xfrm>
        </p:spPr>
        <p:txBody>
          <a:bodyPr anchor="b">
            <a:noAutofit/>
          </a:bodyPr>
          <a:lstStyle>
            <a:lvl1pPr marL="0" indent="0">
              <a:buNone/>
              <a:defRPr sz="2797" b="0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344581"/>
            <a:ext cx="5084064" cy="3403774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1493" y="2584897"/>
            <a:ext cx="4691307" cy="671505"/>
          </a:xfrm>
        </p:spPr>
        <p:txBody>
          <a:bodyPr anchor="b">
            <a:noAutofit/>
          </a:bodyPr>
          <a:lstStyle>
            <a:lvl1pPr marL="0" indent="0">
              <a:buNone/>
              <a:defRPr sz="2797" b="0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736" y="3344581"/>
            <a:ext cx="5084064" cy="3403774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10355"/>
            <a:ext cx="10363200" cy="1696956"/>
          </a:xfrm>
        </p:spPr>
        <p:txBody>
          <a:bodyPr>
            <a:normAutofit/>
          </a:bodyPr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6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624" y="1815349"/>
            <a:ext cx="3817213" cy="1677222"/>
          </a:xfrm>
        </p:spPr>
        <p:txBody>
          <a:bodyPr anchor="b">
            <a:normAutofit/>
          </a:bodyPr>
          <a:lstStyle>
            <a:lvl1pPr algn="l">
              <a:defRPr sz="2797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193" y="710355"/>
            <a:ext cx="6170633" cy="603800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24" y="3492571"/>
            <a:ext cx="3817213" cy="2150794"/>
          </a:xfrm>
        </p:spPr>
        <p:txBody>
          <a:bodyPr anchor="t">
            <a:normAutofit/>
          </a:bodyPr>
          <a:lstStyle>
            <a:lvl1pPr marL="0" indent="0">
              <a:buNone/>
              <a:defRPr sz="1631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71" y="2022540"/>
            <a:ext cx="5462939" cy="1598295"/>
          </a:xfrm>
        </p:spPr>
        <p:txBody>
          <a:bodyPr anchor="b">
            <a:normAutofit/>
          </a:bodyPr>
          <a:lstStyle>
            <a:lvl1pPr algn="l">
              <a:defRPr sz="2797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05600" y="1065530"/>
            <a:ext cx="4267200" cy="532765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64" dirty="0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6171" y="3620835"/>
            <a:ext cx="5462939" cy="2131060"/>
          </a:xfrm>
        </p:spPr>
        <p:txBody>
          <a:bodyPr anchor="t">
            <a:normAutofit/>
          </a:bodyPr>
          <a:lstStyle>
            <a:lvl1pPr marL="0" indent="0">
              <a:buNone/>
              <a:defRPr sz="1864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4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10355"/>
            <a:ext cx="10363200" cy="16969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496105"/>
            <a:ext cx="10363200" cy="4252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98283" y="6840852"/>
            <a:ext cx="1616231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840852"/>
            <a:ext cx="7987081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6113" y="6840852"/>
            <a:ext cx="556688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97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532775" rtl="0" eaLnBrk="1" latinLnBrk="1" hangingPunct="1">
        <a:spcBef>
          <a:spcPct val="0"/>
        </a:spcBef>
        <a:buNone/>
        <a:defRPr sz="3729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32984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20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65760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86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98535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63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98116" indent="-199791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330891" indent="-199791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930263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463039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995814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528589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32775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65550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325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3110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663876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19665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729426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26220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blog.naver.com/joheim/22061667877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83AE0-2095-4C06-8400-A2F2F2CF0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204" y="928910"/>
            <a:ext cx="9611591" cy="312851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태양계 학습 및 화성가상이주 시뮬레이션</a:t>
            </a:r>
            <a:br>
              <a:rPr lang="en-US" altLang="ko-KR" sz="40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</a:br>
            <a:r>
              <a:rPr lang="en-US" altLang="ko-KR" sz="410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Universe</a:t>
            </a:r>
            <a:endParaRPr lang="ko-KR" altLang="en-US" sz="4100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4AF806-0CB1-4A3E-80F5-0338998B5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4591928"/>
            <a:ext cx="7197726" cy="447664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2019/3/28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4CEF2-6FA8-4B2A-9BA6-5C487F42ADD4}"/>
              </a:ext>
            </a:extLst>
          </p:cNvPr>
          <p:cNvSpPr txBox="1"/>
          <p:nvPr/>
        </p:nvSpPr>
        <p:spPr>
          <a:xfrm>
            <a:off x="8105403" y="6108593"/>
            <a:ext cx="3958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산학캡스톤디자인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1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(04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분반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조영주 교수님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화성인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(5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20164260 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정소연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20134590 </a:t>
            </a:r>
            <a:r>
              <a:rPr lang="ko-KR" altLang="en-US" dirty="0" err="1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문종진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20134860 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이재훈</a:t>
            </a:r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43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25152" y="2453941"/>
            <a:ext cx="9936822" cy="2863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50000"/>
              </a:lnSpc>
            </a:pPr>
            <a:r>
              <a:rPr lang="ko-KR" altLang="en-US" sz="2500" b="1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화성의 물리적 특성</a:t>
            </a:r>
            <a:endParaRPr lang="en-US" altLang="ko-KR" sz="25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342900" indent="-34290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붉게 타는 듯한 외형</a:t>
            </a:r>
            <a:endParaRPr lang="en-US" altLang="ko-KR" sz="23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342900" indent="-34290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화성의 대기권은 매우 얇으며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표면의 기압은 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7.5</a:t>
            </a:r>
          </a:p>
          <a:p>
            <a:pPr marL="342900" indent="-34290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 표면의 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95%</a:t>
            </a: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는 이산화탄소로 덮여 있으며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흔적만이 남아 있는 산소와 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2015</a:t>
            </a: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년 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NASA</a:t>
            </a: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에서 발견한 액체 상태의 물이 포함되어 있다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  <a:endParaRPr lang="ko-KR" altLang="en-US" sz="23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866B1C-B466-49D9-8686-0C6F233A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184" y="-425425"/>
            <a:ext cx="4517572" cy="451757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02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74351" y="2482729"/>
            <a:ext cx="10065791" cy="4516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5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화성의 대기</a:t>
            </a:r>
            <a:endParaRPr lang="ko-KR" altLang="en-US" sz="24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21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지구의 대기 밀도와 비교하면 </a:t>
            </a:r>
            <a:r>
              <a:rPr lang="en-US" altLang="ko-KR" sz="2200" u="sng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1/100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정도로 매우 낮다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대기가 적으므로 기압이 매우 낮고 물이 있더라도 기압 때문에 빨리 증발하게 된다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대기의 주성분인 이산화탄소가 얼어 거대한 </a:t>
            </a:r>
            <a:r>
              <a:rPr lang="ko-KR" altLang="en-US" sz="2200" kern="0" dirty="0" err="1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극관을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형성하는 과정이 양극에서 교대로</a:t>
            </a:r>
            <a:endParaRPr lang="en-US" altLang="ko-KR" sz="22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일어나고 이산화탄소는 </a:t>
            </a:r>
            <a:r>
              <a:rPr lang="ko-KR" altLang="en-US" sz="2200" kern="0" dirty="0" err="1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눈층을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형성하고 봄이 되면 증발한다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</a:p>
          <a:p>
            <a:pPr algn="just" fontAlgn="base" latinLnBrk="1">
              <a:lnSpc>
                <a:spcPct val="160000"/>
              </a:lnSpc>
            </a:pPr>
            <a:endParaRPr lang="en-US" altLang="ko-KR" sz="3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화성의 기온</a:t>
            </a:r>
            <a:endParaRPr lang="ko-KR" altLang="en-US" sz="21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화성은 </a:t>
            </a:r>
            <a:r>
              <a:rPr lang="ko-KR" altLang="en-US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평균 온도가 영하 </a:t>
            </a:r>
            <a:r>
              <a:rPr lang="en-US" altLang="ko-KR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63</a:t>
            </a:r>
            <a:r>
              <a:rPr lang="ko-KR" altLang="en-US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도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최저 온도가 영하 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143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도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최고 온도가 영상 </a:t>
            </a:r>
            <a:r>
              <a:rPr lang="en-US" altLang="ko-KR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35</a:t>
            </a:r>
            <a:r>
              <a:rPr lang="ko-KR" altLang="en-US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도</a:t>
            </a:r>
            <a:r>
              <a:rPr lang="ko-KR" altLang="en-US" sz="2200" kern="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이다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기압은 지구의 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0.6%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에 그치고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 대기의 주성분은 이산화탄소이다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  <a:endParaRPr lang="ko-KR" altLang="en-US" sz="22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866B1C-B466-49D9-8686-0C6F233A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184" y="-425425"/>
            <a:ext cx="4517572" cy="451757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4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5FF1B7-6683-47C6-990E-1DF7F325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7" y="1395974"/>
            <a:ext cx="8131630" cy="457404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5E498F-8E76-4C0C-8656-957F5679BAE0}"/>
              </a:ext>
            </a:extLst>
          </p:cNvPr>
          <p:cNvSpPr/>
          <p:nvPr/>
        </p:nvSpPr>
        <p:spPr>
          <a:xfrm>
            <a:off x="772887" y="6081477"/>
            <a:ext cx="9936822" cy="1092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50000"/>
              </a:lnSpc>
            </a:pP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맵 구현</a:t>
            </a:r>
            <a:endParaRPr lang="en-US" altLang="ko-KR" sz="23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just" fontAlgn="base" latinLnBrk="1">
              <a:lnSpc>
                <a:spcPct val="150000"/>
              </a:lnSpc>
            </a:pP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 기지의 내부 구현중</a:t>
            </a:r>
          </a:p>
        </p:txBody>
      </p:sp>
    </p:spTree>
    <p:extLst>
      <p:ext uri="{BB962C8B-B14F-4D97-AF65-F5344CB8AC3E}">
        <p14:creationId xmlns:p14="http://schemas.microsoft.com/office/powerpoint/2010/main" val="132652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BEC3A-0C8A-4E97-95BC-046AA36CEFB5}"/>
              </a:ext>
            </a:extLst>
          </p:cNvPr>
          <p:cNvSpPr txBox="1"/>
          <p:nvPr/>
        </p:nvSpPr>
        <p:spPr>
          <a:xfrm>
            <a:off x="5602722" y="1543005"/>
            <a:ext cx="493122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단백질 섭취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ko-KR" altLang="en-US" sz="2300" dirty="0" err="1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배양육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동물의 근육 줄기세포를 채취하여 배양액에 세포를 집어 넣고 고기조직으로 키운다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37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도에서 빠르게 증식한다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  <a:endParaRPr lang="ko-KR" altLang="en-US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440679280" descr="EMB00001af8579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t="24536" r="33286" b="34880"/>
          <a:stretch>
            <a:fillRect/>
          </a:stretch>
        </p:blipFill>
        <p:spPr bwMode="auto">
          <a:xfrm>
            <a:off x="772888" y="1395974"/>
            <a:ext cx="4582884" cy="28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</a:t>
            </a:r>
            <a:r>
              <a:rPr lang="en-US" altLang="ko-KR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-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식량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8" y="4371431"/>
            <a:ext cx="3037112" cy="3064344"/>
          </a:xfrm>
          <a:prstGeom prst="rect">
            <a:avLst/>
          </a:prstGeom>
        </p:spPr>
      </p:pic>
      <p:pic>
        <p:nvPicPr>
          <p:cNvPr id="15" name="Picture 3" descr="[펌] 실험실에서 태어난 고기, 배양육">
            <a:hlinkClick r:id="rId4" tooltip="[펌] 실험실에서 태어난 고기, 배양육 블로그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322" y="4603118"/>
            <a:ext cx="45148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04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40746408" descr="EMB00001af8577d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57" y="1717701"/>
            <a:ext cx="4735284" cy="259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440680000" descr="EMB00001af8578e">
            <a:extLst>
              <a:ext uri="{FF2B5EF4-FFF2-40B4-BE49-F238E27FC236}">
                <a16:creationId xmlns:a16="http://schemas.microsoft.com/office/drawing/2014/main" id="{D46D49B4-A06A-4FB7-A772-CEEEE101696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41" y="4429488"/>
            <a:ext cx="4734000" cy="25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487659-54C1-47C4-946A-65E0262CBBB0}"/>
              </a:ext>
            </a:extLst>
          </p:cNvPr>
          <p:cNvSpPr txBox="1"/>
          <p:nvPr/>
        </p:nvSpPr>
        <p:spPr>
          <a:xfrm>
            <a:off x="6096000" y="4458415"/>
            <a:ext cx="495171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일반적인 식물 재배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고구마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토마토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바나나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화성에서 재배 기지를 만들어 각 채소의 온도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습도 그리고 재배 단계에 맞게 재배해 나간다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 </a:t>
            </a:r>
            <a:r>
              <a:rPr lang="en-US" altLang="ko-KR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-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식량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8" b="3456"/>
          <a:stretch/>
        </p:blipFill>
        <p:spPr>
          <a:xfrm>
            <a:off x="6096000" y="1686831"/>
            <a:ext cx="4272604" cy="26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30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BEC3A-0C8A-4E97-95BC-046AA36CEFB5}"/>
              </a:ext>
            </a:extLst>
          </p:cNvPr>
          <p:cNvSpPr txBox="1"/>
          <p:nvPr/>
        </p:nvSpPr>
        <p:spPr>
          <a:xfrm>
            <a:off x="772887" y="4396979"/>
            <a:ext cx="620485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세포 융합을 통한 식물 재배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감자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+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토마토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=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포마토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무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+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배추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=</a:t>
            </a:r>
            <a:r>
              <a:rPr lang="ko-KR" altLang="en-US" sz="2300" dirty="0" err="1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무추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세포 융합과 핵융합으로 세포분열을 일으켜 배양액에서 기른 후 어느정도 자라면 밭에 심는다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  <a:endParaRPr lang="ko-KR" altLang="en-US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0679920" descr="EMB00001af857a4">
            <a:extLst>
              <a:ext uri="{FF2B5EF4-FFF2-40B4-BE49-F238E27FC236}">
                <a16:creationId xmlns:a16="http://schemas.microsoft.com/office/drawing/2014/main" id="{D89792D4-51E4-4F9B-80CF-4490BA72B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7" y="1395973"/>
            <a:ext cx="6204856" cy="275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440680080" descr="EMB00001af857a0">
            <a:extLst>
              <a:ext uri="{FF2B5EF4-FFF2-40B4-BE49-F238E27FC236}">
                <a16:creationId xmlns:a16="http://schemas.microsoft.com/office/drawing/2014/main" id="{8E2EAECD-C071-402E-8BE2-40CA9FFD9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2" y="1395973"/>
            <a:ext cx="2838450" cy="37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40680320" descr="EMB00001af857a1">
            <a:extLst>
              <a:ext uri="{FF2B5EF4-FFF2-40B4-BE49-F238E27FC236}">
                <a16:creationId xmlns:a16="http://schemas.microsoft.com/office/drawing/2014/main" id="{B6330DCE-4244-4559-BC27-91320A113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7" y="3779802"/>
            <a:ext cx="2851150" cy="377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 </a:t>
            </a:r>
            <a:r>
              <a:rPr lang="en-US" altLang="ko-KR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-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식량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303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64027" y="1923151"/>
            <a:ext cx="10755085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5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1) </a:t>
            </a:r>
            <a:r>
              <a:rPr lang="ko-KR" altLang="en-US" sz="245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식수 문제</a:t>
            </a:r>
            <a:endParaRPr lang="en-US" altLang="ko-KR" sz="245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국제우주 정거장에서는 승무원이 내뿜은 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수증기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로 마시는 물을 만들고 분해하여 산소를 발생시킨다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소변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도 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70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퍼센트를 재생하여 음용수로 바꾼다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pPr lvl="0" algn="just" defTabSz="914400"/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화성의 지표 아래에는 </a:t>
            </a:r>
            <a:r>
              <a:rPr lang="ko-KR" altLang="en-US" sz="230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얼음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이 존재하며 하루에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㎥의 물을 얻을 수 있다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2) </a:t>
            </a:r>
            <a:r>
              <a:rPr kumimoji="0" lang="ko-KR" altLang="en-US" sz="24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에너지 문제</a:t>
            </a:r>
            <a:endParaRPr kumimoji="0" lang="en-US" altLang="ko-KR" sz="24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30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태양광 패널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을 화성에 직접 설치하거나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태양광 패널 위성을 제작하여 그 에너지를 모아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레이저 빔으로 화성에다 쏘고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지상의 수신 안테나로 받은 다음 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전기에너지로 전환하는 방법이 있다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</a:p>
        </p:txBody>
      </p:sp>
      <p:pic>
        <p:nvPicPr>
          <p:cNvPr id="9217" name="_x442214512" descr="EMB00001af857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1" t="21461" r="37262" b="24908"/>
          <a:stretch>
            <a:fillRect/>
          </a:stretch>
        </p:blipFill>
        <p:spPr bwMode="auto">
          <a:xfrm>
            <a:off x="6411686" y="3760252"/>
            <a:ext cx="4931198" cy="37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 </a:t>
            </a:r>
            <a:r>
              <a:rPr lang="en-US" altLang="ko-KR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-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기타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432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83AE0-2095-4C06-8400-A2F2F2CF0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2657" y="1413406"/>
            <a:ext cx="4374167" cy="5164662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710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The </a:t>
            </a:r>
            <a:r>
              <a:rPr lang="en-US" altLang="ko-KR" sz="71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end</a:t>
            </a:r>
            <a:endParaRPr lang="ko-KR" altLang="en-US" sz="7100" dirty="0">
              <a:solidFill>
                <a:srgbClr val="19A1A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3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9A51E-29A7-4770-89D7-A2C98FC3A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505" y="1345132"/>
            <a:ext cx="512849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lv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6000" b="1" spc="-150" baseline="0">
                <a:ln>
                  <a:prstDash val="solid"/>
                </a:ln>
                <a:solidFill>
                  <a:srgbClr val="E82F8A"/>
                </a:solidFill>
                <a:effectLst/>
                <a:latin typeface="나눔고딕 ExtraBold" pitchFamily="50" charset="-127"/>
                <a:ea typeface="나눔고딕 ExtraBold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 sz="500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CONTENT</a:t>
            </a:r>
            <a:r>
              <a:rPr lang="en-US" altLang="ko-KR" sz="5000" dirty="0">
                <a:solidFill>
                  <a:schemeClr val="tx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S</a:t>
            </a:r>
          </a:p>
        </p:txBody>
      </p:sp>
      <p:grpSp>
        <p:nvGrpSpPr>
          <p:cNvPr id="5" name="그룹 1">
            <a:extLst>
              <a:ext uri="{FF2B5EF4-FFF2-40B4-BE49-F238E27FC236}">
                <a16:creationId xmlns:a16="http://schemas.microsoft.com/office/drawing/2014/main" id="{54D227AE-EACE-43BE-BBFA-96A78CC39C91}"/>
              </a:ext>
            </a:extLst>
          </p:cNvPr>
          <p:cNvGrpSpPr>
            <a:grpSpLocks/>
          </p:cNvGrpSpPr>
          <p:nvPr/>
        </p:nvGrpSpPr>
        <p:grpSpPr bwMode="auto">
          <a:xfrm>
            <a:off x="967505" y="2533362"/>
            <a:ext cx="5215581" cy="1999240"/>
            <a:chOff x="4551128" y="3281127"/>
            <a:chExt cx="4341813" cy="1842287"/>
          </a:xfrm>
        </p:grpSpPr>
        <p:grpSp>
          <p:nvGrpSpPr>
            <p:cNvPr id="6" name="그룹 20">
              <a:extLst>
                <a:ext uri="{FF2B5EF4-FFF2-40B4-BE49-F238E27FC236}">
                  <a16:creationId xmlns:a16="http://schemas.microsoft.com/office/drawing/2014/main" id="{8F7130B4-687D-42CB-A576-62FC7B58D2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1128" y="3281127"/>
              <a:ext cx="4341813" cy="425421"/>
              <a:chOff x="4562475" y="3314384"/>
              <a:chExt cx="4341813" cy="425421"/>
            </a:xfrm>
          </p:grpSpPr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2D274EE9-B66A-4ECB-9E9B-CBE03E7D3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2475" y="3314384"/>
                <a:ext cx="647700" cy="425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>
                  <a:defRPr/>
                </a:pPr>
                <a:r>
                  <a:rPr lang="en-US" altLang="ko-KR" sz="2400" i="1" spc="0" dirty="0"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01</a:t>
                </a:r>
                <a:endParaRPr lang="ko-KR" altLang="ko-KR" sz="2400" i="1" spc="0" dirty="0"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58B532E7-168A-45A2-8163-B4468AFA51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5541" y="3314384"/>
                <a:ext cx="3458747" cy="41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 algn="l">
                  <a:defRPr/>
                </a:pPr>
                <a:r>
                  <a:rPr lang="ko-KR" altLang="en-US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주제 소개</a:t>
                </a:r>
                <a:endParaRPr lang="ko-KR" altLang="ko-KR" sz="23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</p:grpSp>
        <p:grpSp>
          <p:nvGrpSpPr>
            <p:cNvPr id="7" name="그룹 23">
              <a:extLst>
                <a:ext uri="{FF2B5EF4-FFF2-40B4-BE49-F238E27FC236}">
                  <a16:creationId xmlns:a16="http://schemas.microsoft.com/office/drawing/2014/main" id="{F4DFFB6B-D0D5-4886-BFCE-0ECB22CB2A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1128" y="3669299"/>
              <a:ext cx="4338638" cy="425421"/>
              <a:chOff x="4565650" y="3702383"/>
              <a:chExt cx="4338638" cy="425421"/>
            </a:xfrm>
          </p:grpSpPr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686D0C68-A8A4-42DE-B6C3-25C81BA91C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5650" y="3702383"/>
                <a:ext cx="647700" cy="425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>
                  <a:defRPr/>
                </a:pPr>
                <a:r>
                  <a:rPr lang="en-US" altLang="ko-KR" sz="2400" i="1" spc="0" dirty="0"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02</a:t>
                </a:r>
                <a:endParaRPr lang="ko-KR" altLang="ko-KR" sz="2400" i="1" spc="0" dirty="0"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25D621D2-76AA-43DE-ADF8-8F37531A3F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9924" y="3705581"/>
                <a:ext cx="3454364" cy="41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 algn="l">
                  <a:defRPr/>
                </a:pPr>
                <a:r>
                  <a:rPr lang="en-US" altLang="ko-KR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1. </a:t>
                </a:r>
                <a:r>
                  <a:rPr lang="ko-KR" altLang="en-US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태양계</a:t>
                </a:r>
                <a:endParaRPr lang="ko-KR" altLang="ko-KR" sz="23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</p:grpSp>
        <p:grpSp>
          <p:nvGrpSpPr>
            <p:cNvPr id="8" name="그룹 30">
              <a:extLst>
                <a:ext uri="{FF2B5EF4-FFF2-40B4-BE49-F238E27FC236}">
                  <a16:creationId xmlns:a16="http://schemas.microsoft.com/office/drawing/2014/main" id="{41769643-E462-4204-8F17-A61662116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1128" y="4057472"/>
              <a:ext cx="4341813" cy="1065942"/>
              <a:chOff x="4562475" y="4090679"/>
              <a:chExt cx="4341813" cy="1065942"/>
            </a:xfrm>
          </p:grpSpPr>
          <p:sp>
            <p:nvSpPr>
              <p:cNvPr id="9" name="Text Box 5">
                <a:extLst>
                  <a:ext uri="{FF2B5EF4-FFF2-40B4-BE49-F238E27FC236}">
                    <a16:creationId xmlns:a16="http://schemas.microsoft.com/office/drawing/2014/main" id="{2FA892AD-C361-4B34-A3B4-A7C2A003BA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2475" y="4090679"/>
                <a:ext cx="647700" cy="425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>
                  <a:defRPr/>
                </a:pPr>
                <a:r>
                  <a:rPr lang="en-US" altLang="ko-KR" sz="2400" i="1" spc="0" dirty="0"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03</a:t>
                </a:r>
                <a:endParaRPr lang="ko-KR" altLang="ko-KR" sz="2400" i="1" spc="0" dirty="0"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  <p:sp>
            <p:nvSpPr>
              <p:cNvPr id="10" name="Text Box 5">
                <a:extLst>
                  <a:ext uri="{FF2B5EF4-FFF2-40B4-BE49-F238E27FC236}">
                    <a16:creationId xmlns:a16="http://schemas.microsoft.com/office/drawing/2014/main" id="{02833D41-7F20-42EE-B2CD-8D2D1C6134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5541" y="4093068"/>
                <a:ext cx="3458747" cy="1063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 algn="l">
                  <a:defRPr/>
                </a:pPr>
                <a:r>
                  <a:rPr lang="en-US" altLang="ko-KR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2. </a:t>
                </a:r>
                <a:r>
                  <a:rPr lang="ko-KR" altLang="en-US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화성 이주 계획</a:t>
                </a:r>
                <a:endParaRPr lang="en-US" altLang="ko-KR" sz="23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  <a:p>
                <a:pPr algn="l">
                  <a:defRPr/>
                </a:pPr>
                <a:r>
                  <a:rPr lang="en-US" altLang="ko-KR" sz="22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   -</a:t>
                </a:r>
                <a:r>
                  <a:rPr lang="ko-KR" altLang="en-US" sz="22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식량 계획</a:t>
                </a:r>
                <a:endParaRPr lang="en-US" altLang="ko-KR" sz="22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  <a:p>
                <a:pPr algn="l">
                  <a:defRPr/>
                </a:pPr>
                <a:r>
                  <a:rPr lang="en-US" altLang="ko-KR" sz="22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   -</a:t>
                </a:r>
                <a:r>
                  <a:rPr lang="ko-KR" altLang="en-US" sz="22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기타 계획</a:t>
                </a:r>
                <a:endParaRPr lang="ko-KR" altLang="ko-KR" sz="22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113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119376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6" y="3591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주제 소개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79D0E1-06B7-4ADA-942A-5B859DA1BC3D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_x557635752" descr="EMB000000f07a8e">
            <a:extLst>
              <a:ext uri="{FF2B5EF4-FFF2-40B4-BE49-F238E27FC236}">
                <a16:creationId xmlns:a16="http://schemas.microsoft.com/office/drawing/2014/main" id="{B5F7ADD5-5AE0-4034-BDD4-3AE9072F705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6" t="14784" b="75974"/>
          <a:stretch>
            <a:fillRect/>
          </a:stretch>
        </p:blipFill>
        <p:spPr bwMode="auto">
          <a:xfrm>
            <a:off x="1538285" y="1552829"/>
            <a:ext cx="2448000" cy="2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B2D56E-4E90-4303-A309-F438D71BBD65}"/>
              </a:ext>
            </a:extLst>
          </p:cNvPr>
          <p:cNvSpPr txBox="1"/>
          <p:nvPr/>
        </p:nvSpPr>
        <p:spPr>
          <a:xfrm>
            <a:off x="967804" y="6672854"/>
            <a:ext cx="37457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사용할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VR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기기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HTC VIVE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49E2264-5D5D-4F69-8C26-EA2EE696099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51" y="1552828"/>
            <a:ext cx="2448000" cy="201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43F74F-F0B1-480D-B15A-9493C070EBD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031" y="1552828"/>
            <a:ext cx="2448000" cy="2016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AA0DC3-D1AB-47B3-8EF2-FBADAA4B7E55}"/>
              </a:ext>
            </a:extLst>
          </p:cNvPr>
          <p:cNvSpPr txBox="1"/>
          <p:nvPr/>
        </p:nvSpPr>
        <p:spPr>
          <a:xfrm>
            <a:off x="6030176" y="3616554"/>
            <a:ext cx="374570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개발 툴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Unity 2018.3.8f1 (64-bit)</a:t>
            </a:r>
          </a:p>
          <a:p>
            <a:pPr algn="ctr"/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Visual Studio 2017</a:t>
            </a:r>
          </a:p>
        </p:txBody>
      </p:sp>
      <p:pic>
        <p:nvPicPr>
          <p:cNvPr id="1026" name="Picture 2" descr="VRê²ìì¼ë¡ ë¤ì´ì´í¸ë¥¼? ê²ìíë ¤ë©´ VRê²ìì!">
            <a:extLst>
              <a:ext uri="{FF2B5EF4-FFF2-40B4-BE49-F238E27FC236}">
                <a16:creationId xmlns:a16="http://schemas.microsoft.com/office/drawing/2014/main" id="{5017137B-5511-4A9B-A463-4FF7788853B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5" y="4597914"/>
            <a:ext cx="2448000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9FA84E-2997-4AD3-BA23-68F01C61AF0C}"/>
              </a:ext>
            </a:extLst>
          </p:cNvPr>
          <p:cNvSpPr txBox="1"/>
          <p:nvPr/>
        </p:nvSpPr>
        <p:spPr>
          <a:xfrm>
            <a:off x="967805" y="3768954"/>
            <a:ext cx="37457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개발 환경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ctr"/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Windows 10 (64-bit)</a:t>
            </a:r>
          </a:p>
        </p:txBody>
      </p:sp>
    </p:spTree>
    <p:extLst>
      <p:ext uri="{BB962C8B-B14F-4D97-AF65-F5344CB8AC3E}">
        <p14:creationId xmlns:p14="http://schemas.microsoft.com/office/powerpoint/2010/main" val="429022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6" y="3591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주제 소개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59" y="3563533"/>
            <a:ext cx="4690624" cy="26384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75" y="3563533"/>
            <a:ext cx="4609825" cy="2644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BEC3A-0C8A-4E97-95BC-046AA36CEFB5}"/>
              </a:ext>
            </a:extLst>
          </p:cNvPr>
          <p:cNvSpPr txBox="1"/>
          <p:nvPr/>
        </p:nvSpPr>
        <p:spPr>
          <a:xfrm>
            <a:off x="898071" y="1284513"/>
            <a:ext cx="1039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학생을 대상으로 한 태양계 학습 및 화성 이주 가상현실 체험</a:t>
            </a:r>
            <a:endParaRPr lang="en-US" altLang="ko-KR" sz="2400" b="1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1)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현장감이 부족한 현 교육법에 대한 문제점을 느끼고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VR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을 통한 수업을 통한 생생한 학습 방법을 제시한다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2)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 이주 프로젝트를 직접 체험하여 화성에서 인류가 생존할 수 있을지 생각해보고 우주에 대한 호기심을 증진시킨다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79C90-0218-4D33-93BF-4D6526153EBB}"/>
              </a:ext>
            </a:extLst>
          </p:cNvPr>
          <p:cNvSpPr txBox="1"/>
          <p:nvPr/>
        </p:nvSpPr>
        <p:spPr>
          <a:xfrm>
            <a:off x="6362975" y="6348346"/>
            <a:ext cx="46906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2.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 이주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 기지를 중심으로 식량문제</a:t>
            </a:r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에너지 문제등의 다양한 문제 해결 및 체험 구상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B0DC4-616A-4619-BD38-8D8F8DCFC655}"/>
              </a:ext>
            </a:extLst>
          </p:cNvPr>
          <p:cNvSpPr txBox="1"/>
          <p:nvPr/>
        </p:nvSpPr>
        <p:spPr>
          <a:xfrm>
            <a:off x="1113760" y="6348346"/>
            <a:ext cx="46906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1.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태양계의 행성들에 대한 시각적</a:t>
            </a:r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음성적 설명 및 퀴즈 제작 예정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38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태양계</a:t>
            </a:r>
          </a:p>
        </p:txBody>
      </p:sp>
    </p:spTree>
    <p:extLst>
      <p:ext uri="{BB962C8B-B14F-4D97-AF65-F5344CB8AC3E}">
        <p14:creationId xmlns:p14="http://schemas.microsoft.com/office/powerpoint/2010/main" val="121123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6" y="3591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태양계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35152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5974"/>
            <a:ext cx="5040000" cy="306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01761" y="4852705"/>
            <a:ext cx="1023635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</a:t>
            </a:r>
            <a:endParaRPr lang="ko-KR" altLang="en-US" sz="24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342900" indent="-342900" fontAlgn="base" latinLnBrk="1">
              <a:buFontTx/>
              <a:buChar char="-"/>
            </a:pP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태양을 중심으로 공전하는 행성은 소행성대를 기준으로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fontAlgn="base" latinLnBrk="1"/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 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안쪽에 있는 네 개의 고체 행성인 수성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금성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지구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즉 </a:t>
            </a:r>
            <a:r>
              <a:rPr lang="ko-KR" altLang="en-US" sz="2300" dirty="0">
                <a:solidFill>
                  <a:srgbClr val="19A1AA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지구형 행성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과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</a:t>
            </a:r>
          </a:p>
          <a:p>
            <a:pPr fontAlgn="base" latinLnBrk="1"/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 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바깥쪽에 있는 네 개의 유체 행성 목성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토성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천왕성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해왕성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즉 </a:t>
            </a:r>
            <a:r>
              <a:rPr lang="ko-KR" altLang="en-US" sz="2300" dirty="0">
                <a:solidFill>
                  <a:srgbClr val="19A1AA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목성형 행성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  <a:endParaRPr lang="ko-KR" altLang="en-US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39543240" descr="EMB00001af85764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t="5783" r="1394" b="14123"/>
          <a:stretch/>
        </p:blipFill>
        <p:spPr bwMode="auto">
          <a:xfrm>
            <a:off x="801763" y="1395974"/>
            <a:ext cx="5040000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35152" y="-419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9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6" y="3591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태양계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BEC3A-0C8A-4E97-95BC-046AA36CEFB5}"/>
              </a:ext>
            </a:extLst>
          </p:cNvPr>
          <p:cNvSpPr txBox="1"/>
          <p:nvPr/>
        </p:nvSpPr>
        <p:spPr>
          <a:xfrm>
            <a:off x="794657" y="1556657"/>
            <a:ext cx="64443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태양계에 대한 음성 및 시각적 설명과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학습 후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퀴즈 풀이를 통한 반복학습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43012736" descr="EMB00001af8576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/>
          <a:stretch/>
        </p:blipFill>
        <p:spPr bwMode="auto">
          <a:xfrm>
            <a:off x="758574" y="3623117"/>
            <a:ext cx="3531775" cy="357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43016832" descr="EMB00001af8576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7"/>
          <a:stretch/>
        </p:blipFill>
        <p:spPr bwMode="auto">
          <a:xfrm>
            <a:off x="4339671" y="3623117"/>
            <a:ext cx="3498702" cy="357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443030776" descr="EMB00001af857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28" y="4236294"/>
            <a:ext cx="3367912" cy="296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441832048" descr="EMB00001af857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28" y="1556656"/>
            <a:ext cx="3367912" cy="26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901501" y="2889709"/>
            <a:ext cx="3046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 행성들 특징</a:t>
            </a:r>
            <a:r>
              <a:rPr lang="en-US" altLang="ko-KR" sz="20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&amp; </a:t>
            </a:r>
            <a:r>
              <a:rPr lang="ko-KR" altLang="en-US" sz="20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궤도 </a:t>
            </a:r>
          </a:p>
        </p:txBody>
      </p:sp>
    </p:spTree>
    <p:extLst>
      <p:ext uri="{BB962C8B-B14F-4D97-AF65-F5344CB8AC3E}">
        <p14:creationId xmlns:p14="http://schemas.microsoft.com/office/powerpoint/2010/main" val="18459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화성 이주 계획</a:t>
            </a:r>
          </a:p>
        </p:txBody>
      </p:sp>
    </p:spTree>
    <p:extLst>
      <p:ext uri="{BB962C8B-B14F-4D97-AF65-F5344CB8AC3E}">
        <p14:creationId xmlns:p14="http://schemas.microsoft.com/office/powerpoint/2010/main" val="3147205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사용자 지정</PresentationFormat>
  <Paragraphs>97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210 청춘시대OTF Regular</vt:lpstr>
      <vt:lpstr>210 국민체조 L</vt:lpstr>
      <vt:lpstr>Calibri</vt:lpstr>
      <vt:lpstr>Arial</vt:lpstr>
      <vt:lpstr>Calibri Light</vt:lpstr>
      <vt:lpstr>천체</vt:lpstr>
      <vt:lpstr>태양계 학습 및 화성가상이주 시뮬레이션 Universe</vt:lpstr>
      <vt:lpstr>PowerPoint 프레젠테이션</vt:lpstr>
      <vt:lpstr>PowerPoint 프레젠테이션</vt:lpstr>
      <vt:lpstr>01 주제 소개</vt:lpstr>
      <vt:lpstr>01 주제 소개</vt:lpstr>
      <vt:lpstr>PowerPoint 프레젠테이션</vt:lpstr>
      <vt:lpstr>02 태양계</vt:lpstr>
      <vt:lpstr>02 태양계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태양계 학습 및 화성가상이주 시뮬레이션 Universe</dc:title>
  <dc:creator>정소연</dc:creator>
  <cp:lastModifiedBy>정소연</cp:lastModifiedBy>
  <cp:revision>13</cp:revision>
  <dcterms:created xsi:type="dcterms:W3CDTF">2019-03-27T15:07:28Z</dcterms:created>
  <dcterms:modified xsi:type="dcterms:W3CDTF">2019-03-28T00:28:46Z</dcterms:modified>
</cp:coreProperties>
</file>